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5.jpg" ContentType="image/png"/>
  <Override PartName="/ppt/media/image6.jpg" ContentType="image/png"/>
  <Override PartName="/ppt/media/image7.jpg" ContentType="image/png"/>
  <Override PartName="/ppt/media/image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7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11/26/2019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11/26/2019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11/26/2019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9.xml"/><Relationship Id="rId5" Type="http://schemas.openxmlformats.org/officeDocument/2006/relationships/image" Target="../media/image8.jpg"/><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cratched.gse.harvard.edu/"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CA233-B614-4D20-9D79-832CBC6EFEBB}"/>
              </a:ext>
            </a:extLst>
          </p:cNvPr>
          <p:cNvSpPr>
            <a:spLocks noGrp="1"/>
          </p:cNvSpPr>
          <p:nvPr>
            <p:ph type="ctrTitle"/>
          </p:nvPr>
        </p:nvSpPr>
        <p:spPr/>
        <p:txBody>
          <a:bodyPr/>
          <a:lstStyle/>
          <a:p>
            <a:r>
              <a:rPr lang="en-US" u="sng" dirty="0"/>
              <a:t>Scratch</a:t>
            </a:r>
          </a:p>
        </p:txBody>
      </p:sp>
      <p:sp>
        <p:nvSpPr>
          <p:cNvPr id="3" name="Subtitle 2">
            <a:extLst>
              <a:ext uri="{FF2B5EF4-FFF2-40B4-BE49-F238E27FC236}">
                <a16:creationId xmlns:a16="http://schemas.microsoft.com/office/drawing/2014/main" id="{C7C4A8B9-3849-4F4F-B7C4-0E5F8A7AD415}"/>
              </a:ext>
            </a:extLst>
          </p:cNvPr>
          <p:cNvSpPr>
            <a:spLocks noGrp="1"/>
          </p:cNvSpPr>
          <p:nvPr>
            <p:ph type="subTitle" idx="1"/>
          </p:nvPr>
        </p:nvSpPr>
        <p:spPr/>
        <p:txBody>
          <a:bodyPr/>
          <a:lstStyle/>
          <a:p>
            <a:r>
              <a:rPr lang="en-US" dirty="0"/>
              <a:t>An introduction</a:t>
            </a:r>
          </a:p>
        </p:txBody>
      </p:sp>
    </p:spTree>
    <p:extLst>
      <p:ext uri="{BB962C8B-B14F-4D97-AF65-F5344CB8AC3E}">
        <p14:creationId xmlns:p14="http://schemas.microsoft.com/office/powerpoint/2010/main" val="189673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DF52E-1F53-4627-BC1C-B7AF6DB388E0}"/>
              </a:ext>
            </a:extLst>
          </p:cNvPr>
          <p:cNvSpPr>
            <a:spLocks noGrp="1"/>
          </p:cNvSpPr>
          <p:nvPr>
            <p:ph type="title"/>
          </p:nvPr>
        </p:nvSpPr>
        <p:spPr/>
        <p:txBody>
          <a:bodyPr>
            <a:normAutofit fontScale="90000"/>
          </a:bodyPr>
          <a:lstStyle/>
          <a:p>
            <a:r>
              <a:rPr lang="en-US" sz="13800" b="1" dirty="0"/>
              <a:t>MVP</a:t>
            </a:r>
            <a:endParaRPr lang="en-US" b="1" dirty="0"/>
          </a:p>
        </p:txBody>
      </p:sp>
      <p:pic>
        <p:nvPicPr>
          <p:cNvPr id="6" name="Picture Placeholder 5">
            <a:extLst>
              <a:ext uri="{FF2B5EF4-FFF2-40B4-BE49-F238E27FC236}">
                <a16:creationId xmlns:a16="http://schemas.microsoft.com/office/drawing/2014/main" id="{4094F916-5287-4A84-9A4E-280000CF024C}"/>
              </a:ext>
            </a:extLst>
          </p:cNvPr>
          <p:cNvPicPr>
            <a:picLocks noGrp="1" noChangeAspect="1"/>
          </p:cNvPicPr>
          <p:nvPr>
            <p:ph type="pic" idx="1"/>
          </p:nvPr>
        </p:nvPicPr>
        <p:blipFill>
          <a:blip r:embed="rId2"/>
          <a:srcRect l="17639" r="17639"/>
          <a:stretch>
            <a:fillRect/>
          </a:stretch>
        </p:blipFill>
        <p:spPr>
          <a:xfrm>
            <a:off x="5532120" y="1"/>
            <a:ext cx="3329940" cy="3429000"/>
          </a:xfrm>
        </p:spPr>
      </p:pic>
      <p:sp>
        <p:nvSpPr>
          <p:cNvPr id="4" name="Text Placeholder 3">
            <a:extLst>
              <a:ext uri="{FF2B5EF4-FFF2-40B4-BE49-F238E27FC236}">
                <a16:creationId xmlns:a16="http://schemas.microsoft.com/office/drawing/2014/main" id="{29E9D3A8-7C53-4EC5-B8B3-EF73C953932E}"/>
              </a:ext>
            </a:extLst>
          </p:cNvPr>
          <p:cNvSpPr>
            <a:spLocks noGrp="1"/>
          </p:cNvSpPr>
          <p:nvPr>
            <p:ph type="body" sz="half" idx="2"/>
          </p:nvPr>
        </p:nvSpPr>
        <p:spPr/>
        <p:txBody>
          <a:bodyPr>
            <a:normAutofit/>
          </a:bodyPr>
          <a:lstStyle/>
          <a:p>
            <a:r>
              <a:rPr lang="en-US" sz="5400" dirty="0"/>
              <a:t>ASHMAL VAYANI</a:t>
            </a:r>
            <a:endParaRPr lang="en-US" sz="9600" dirty="0"/>
          </a:p>
        </p:txBody>
      </p:sp>
      <p:pic>
        <p:nvPicPr>
          <p:cNvPr id="8" name="Picture 7">
            <a:extLst>
              <a:ext uri="{FF2B5EF4-FFF2-40B4-BE49-F238E27FC236}">
                <a16:creationId xmlns:a16="http://schemas.microsoft.com/office/drawing/2014/main" id="{0758416B-C1EC-4DC8-B93E-5522FD38AF14}"/>
              </a:ext>
            </a:extLst>
          </p:cNvPr>
          <p:cNvPicPr>
            <a:picLocks noChangeAspect="1"/>
          </p:cNvPicPr>
          <p:nvPr/>
        </p:nvPicPr>
        <p:blipFill>
          <a:blip r:embed="rId3"/>
          <a:stretch>
            <a:fillRect/>
          </a:stretch>
        </p:blipFill>
        <p:spPr>
          <a:xfrm>
            <a:off x="5532119" y="3444455"/>
            <a:ext cx="4046677" cy="3429001"/>
          </a:xfrm>
          <a:prstGeom prst="rect">
            <a:avLst/>
          </a:prstGeom>
        </p:spPr>
      </p:pic>
      <p:pic>
        <p:nvPicPr>
          <p:cNvPr id="10" name="Picture 9">
            <a:extLst>
              <a:ext uri="{FF2B5EF4-FFF2-40B4-BE49-F238E27FC236}">
                <a16:creationId xmlns:a16="http://schemas.microsoft.com/office/drawing/2014/main" id="{CEFB487A-32ED-4BC0-92B4-5C5C049A81E7}"/>
              </a:ext>
            </a:extLst>
          </p:cNvPr>
          <p:cNvPicPr>
            <a:picLocks noChangeAspect="1"/>
          </p:cNvPicPr>
          <p:nvPr/>
        </p:nvPicPr>
        <p:blipFill>
          <a:blip r:embed="rId4"/>
          <a:stretch>
            <a:fillRect/>
          </a:stretch>
        </p:blipFill>
        <p:spPr>
          <a:xfrm>
            <a:off x="8844004" y="-3515"/>
            <a:ext cx="3347996" cy="3517544"/>
          </a:xfrm>
          <a:prstGeom prst="rect">
            <a:avLst/>
          </a:prstGeom>
        </p:spPr>
      </p:pic>
      <p:pic>
        <p:nvPicPr>
          <p:cNvPr id="12" name="Picture 11">
            <a:extLst>
              <a:ext uri="{FF2B5EF4-FFF2-40B4-BE49-F238E27FC236}">
                <a16:creationId xmlns:a16="http://schemas.microsoft.com/office/drawing/2014/main" id="{98605D69-AD18-4BE5-AD69-ED305171FF84}"/>
              </a:ext>
            </a:extLst>
          </p:cNvPr>
          <p:cNvPicPr>
            <a:picLocks noChangeAspect="1"/>
          </p:cNvPicPr>
          <p:nvPr/>
        </p:nvPicPr>
        <p:blipFill>
          <a:blip r:embed="rId5"/>
          <a:stretch>
            <a:fillRect/>
          </a:stretch>
        </p:blipFill>
        <p:spPr>
          <a:xfrm>
            <a:off x="9578796" y="3514029"/>
            <a:ext cx="2613204" cy="3355074"/>
          </a:xfrm>
          <a:prstGeom prst="rect">
            <a:avLst/>
          </a:prstGeom>
        </p:spPr>
      </p:pic>
    </p:spTree>
    <p:extLst>
      <p:ext uri="{BB962C8B-B14F-4D97-AF65-F5344CB8AC3E}">
        <p14:creationId xmlns:p14="http://schemas.microsoft.com/office/powerpoint/2010/main" val="895395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7F9B6-9DE3-4ED1-80C2-3D501A97A87A}"/>
              </a:ext>
            </a:extLst>
          </p:cNvPr>
          <p:cNvSpPr>
            <a:spLocks noGrp="1"/>
          </p:cNvSpPr>
          <p:nvPr>
            <p:ph type="title"/>
          </p:nvPr>
        </p:nvSpPr>
        <p:spPr/>
        <p:txBody>
          <a:bodyPr/>
          <a:lstStyle/>
          <a:p>
            <a:pPr algn="ctr"/>
            <a:r>
              <a:rPr lang="en-US" dirty="0"/>
              <a:t>What is scratch?</a:t>
            </a:r>
          </a:p>
        </p:txBody>
      </p:sp>
      <p:sp>
        <p:nvSpPr>
          <p:cNvPr id="3" name="Content Placeholder 2">
            <a:extLst>
              <a:ext uri="{FF2B5EF4-FFF2-40B4-BE49-F238E27FC236}">
                <a16:creationId xmlns:a16="http://schemas.microsoft.com/office/drawing/2014/main" id="{C10E1A53-5B6A-4EB7-BE2D-3A7ABDBD2176}"/>
              </a:ext>
            </a:extLst>
          </p:cNvPr>
          <p:cNvSpPr>
            <a:spLocks noGrp="1"/>
          </p:cNvSpPr>
          <p:nvPr>
            <p:ph idx="1"/>
          </p:nvPr>
        </p:nvSpPr>
        <p:spPr/>
        <p:txBody>
          <a:bodyPr/>
          <a:lstStyle/>
          <a:p>
            <a:r>
              <a:rPr lang="en-US" dirty="0"/>
              <a:t>With Scratch, you can program your own interactive stories, games, and animations — and share your creations with others in the online community.</a:t>
            </a:r>
          </a:p>
          <a:p>
            <a:r>
              <a:rPr lang="en-US" dirty="0"/>
              <a:t>Scratch helps young people learn to think creatively, reason systematically, and work collaboratively — essential skills for life in the 21st century.</a:t>
            </a:r>
          </a:p>
          <a:p>
            <a:r>
              <a:rPr lang="en-US" dirty="0"/>
              <a:t>Scratch is a project of the Lifelong Kindergarten Group at the MIT Media Lab. It is provided free of charge.</a:t>
            </a:r>
          </a:p>
          <a:p>
            <a:endParaRPr lang="en-US" dirty="0"/>
          </a:p>
        </p:txBody>
      </p:sp>
    </p:spTree>
    <p:extLst>
      <p:ext uri="{BB962C8B-B14F-4D97-AF65-F5344CB8AC3E}">
        <p14:creationId xmlns:p14="http://schemas.microsoft.com/office/powerpoint/2010/main" val="369410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3D96A-4888-43B9-9D16-D19E53EBD639}"/>
              </a:ext>
            </a:extLst>
          </p:cNvPr>
          <p:cNvSpPr>
            <a:spLocks noGrp="1"/>
          </p:cNvSpPr>
          <p:nvPr>
            <p:ph type="title"/>
          </p:nvPr>
        </p:nvSpPr>
        <p:spPr/>
        <p:txBody>
          <a:bodyPr/>
          <a:lstStyle/>
          <a:p>
            <a:pPr algn="ctr"/>
            <a:r>
              <a:rPr lang="en-US" dirty="0"/>
              <a:t>Functionalities of scratch</a:t>
            </a:r>
          </a:p>
        </p:txBody>
      </p:sp>
      <p:sp>
        <p:nvSpPr>
          <p:cNvPr id="3" name="Content Placeholder 2">
            <a:extLst>
              <a:ext uri="{FF2B5EF4-FFF2-40B4-BE49-F238E27FC236}">
                <a16:creationId xmlns:a16="http://schemas.microsoft.com/office/drawing/2014/main" id="{777A6021-0DE6-4BFD-9C35-9697C02A5807}"/>
              </a:ext>
            </a:extLst>
          </p:cNvPr>
          <p:cNvSpPr>
            <a:spLocks noGrp="1"/>
          </p:cNvSpPr>
          <p:nvPr>
            <p:ph idx="1"/>
          </p:nvPr>
        </p:nvSpPr>
        <p:spPr>
          <a:xfrm>
            <a:off x="1451579" y="2015732"/>
            <a:ext cx="9603275" cy="3775468"/>
          </a:xfrm>
        </p:spPr>
        <p:txBody>
          <a:bodyPr>
            <a:normAutofit lnSpcReduction="10000"/>
          </a:bodyPr>
          <a:lstStyle/>
          <a:p>
            <a:r>
              <a:rPr lang="en-US" dirty="0"/>
              <a:t>The Scratch interface has three main sections: a stage area, blocks palette, and a coding area to place and arrange the blocks into runnable scripts.</a:t>
            </a:r>
          </a:p>
          <a:p>
            <a:r>
              <a:rPr lang="en-US" dirty="0"/>
              <a:t>The stage area features the results (i.e., animations, turtle graphics, etc., either in a small or normal size, with a full-screen option also available) and all sprites thumbnails being listed in the bottom area. The stage uses x and y coordinates, with 0,0 being the stage center.</a:t>
            </a:r>
          </a:p>
          <a:p>
            <a:r>
              <a:rPr lang="en-US" dirty="0"/>
              <a:t>With a sprite selected at the bottom of the staging area, blocks of commands can be applied to it by dragging them from the blocks palette into the coding area. The Costumes tab, allows users can change the look of the sprite in order to create various effects, including animation. The Sounds tab allows attaching sounds and music to a sprite</a:t>
            </a:r>
          </a:p>
        </p:txBody>
      </p:sp>
    </p:spTree>
    <p:extLst>
      <p:ext uri="{BB962C8B-B14F-4D97-AF65-F5344CB8AC3E}">
        <p14:creationId xmlns:p14="http://schemas.microsoft.com/office/powerpoint/2010/main" val="5478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5" name="Straight Connector 14">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a:extLst>
              <a:ext uri="{FF2B5EF4-FFF2-40B4-BE49-F238E27FC236}">
                <a16:creationId xmlns:a16="http://schemas.microsoft.com/office/drawing/2014/main" id="{A7CB08F9-F104-4DC7-B577-27672DE2B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F02F28-3E7B-4BC1-A4C8-44CEF1657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446E3AB-3982-4784-BCED-06B90A690ECB}"/>
              </a:ext>
            </a:extLst>
          </p:cNvPr>
          <p:cNvSpPr>
            <a:spLocks noGrp="1"/>
          </p:cNvSpPr>
          <p:nvPr>
            <p:ph type="title"/>
          </p:nvPr>
        </p:nvSpPr>
        <p:spPr>
          <a:xfrm>
            <a:off x="5195002" y="802298"/>
            <a:ext cx="5541503" cy="2541431"/>
          </a:xfrm>
        </p:spPr>
        <p:txBody>
          <a:bodyPr vert="horz" lIns="91440" tIns="45720" rIns="91440" bIns="0" rtlCol="0" anchor="b">
            <a:normAutofit/>
          </a:bodyPr>
          <a:lstStyle/>
          <a:p>
            <a:r>
              <a:rPr lang="en-US" sz="5000"/>
              <a:t>Functionalities of scratch</a:t>
            </a:r>
          </a:p>
        </p:txBody>
      </p:sp>
      <p:cxnSp>
        <p:nvCxnSpPr>
          <p:cNvPr id="23" name="Straight Connector 22">
            <a:extLst>
              <a:ext uri="{FF2B5EF4-FFF2-40B4-BE49-F238E27FC236}">
                <a16:creationId xmlns:a16="http://schemas.microsoft.com/office/drawing/2014/main" id="{9012CBFB-5222-409D-AB65-E451F855CE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3459" y="3526496"/>
            <a:ext cx="553611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Text Placeholder 3">
            <a:extLst>
              <a:ext uri="{FF2B5EF4-FFF2-40B4-BE49-F238E27FC236}">
                <a16:creationId xmlns:a16="http://schemas.microsoft.com/office/drawing/2014/main" id="{B4D11CAF-F770-4FD8-BE51-E14A8EC1855D}"/>
              </a:ext>
            </a:extLst>
          </p:cNvPr>
          <p:cNvSpPr>
            <a:spLocks noGrp="1"/>
          </p:cNvSpPr>
          <p:nvPr>
            <p:ph type="body" sz="half" idx="2"/>
          </p:nvPr>
        </p:nvSpPr>
        <p:spPr>
          <a:xfrm>
            <a:off x="5195003" y="3531204"/>
            <a:ext cx="5541502" cy="977621"/>
          </a:xfrm>
        </p:spPr>
        <p:txBody>
          <a:bodyPr vert="horz" lIns="91440" tIns="91440" rIns="91440" bIns="91440" rtlCol="0">
            <a:normAutofit/>
          </a:bodyPr>
          <a:lstStyle/>
          <a:p>
            <a:r>
              <a:rPr lang="en-US" cap="all" dirty="0"/>
              <a:t>The table shows the categories of the programming blocks</a:t>
            </a:r>
          </a:p>
        </p:txBody>
      </p:sp>
      <p:pic>
        <p:nvPicPr>
          <p:cNvPr id="5" name="Picture 4">
            <a:extLst>
              <a:ext uri="{FF2B5EF4-FFF2-40B4-BE49-F238E27FC236}">
                <a16:creationId xmlns:a16="http://schemas.microsoft.com/office/drawing/2014/main" id="{B93425D8-EFD6-4F6D-9B8C-5C398063469C}"/>
              </a:ext>
            </a:extLst>
          </p:cNvPr>
          <p:cNvPicPr>
            <a:picLocks noChangeAspect="1"/>
          </p:cNvPicPr>
          <p:nvPr/>
        </p:nvPicPr>
        <p:blipFill>
          <a:blip r:embed="rId3"/>
          <a:stretch>
            <a:fillRect/>
          </a:stretch>
        </p:blipFill>
        <p:spPr>
          <a:xfrm>
            <a:off x="631633" y="766313"/>
            <a:ext cx="4074836" cy="2328579"/>
          </a:xfrm>
          <a:prstGeom prst="rect">
            <a:avLst/>
          </a:prstGeom>
        </p:spPr>
      </p:pic>
      <p:pic>
        <p:nvPicPr>
          <p:cNvPr id="6" name="Picture 5">
            <a:extLst>
              <a:ext uri="{FF2B5EF4-FFF2-40B4-BE49-F238E27FC236}">
                <a16:creationId xmlns:a16="http://schemas.microsoft.com/office/drawing/2014/main" id="{D29242BD-28F7-4BD8-BD43-9EFC494051AD}"/>
              </a:ext>
            </a:extLst>
          </p:cNvPr>
          <p:cNvPicPr>
            <a:picLocks noChangeAspect="1"/>
          </p:cNvPicPr>
          <p:nvPr/>
        </p:nvPicPr>
        <p:blipFill>
          <a:blip r:embed="rId4"/>
          <a:stretch>
            <a:fillRect/>
          </a:stretch>
        </p:blipFill>
        <p:spPr>
          <a:xfrm>
            <a:off x="631633" y="3094892"/>
            <a:ext cx="4074836" cy="1716255"/>
          </a:xfrm>
          <a:prstGeom prst="rect">
            <a:avLst/>
          </a:prstGeom>
        </p:spPr>
      </p:pic>
      <p:pic>
        <p:nvPicPr>
          <p:cNvPr id="25" name="Picture 24">
            <a:extLst>
              <a:ext uri="{FF2B5EF4-FFF2-40B4-BE49-F238E27FC236}">
                <a16:creationId xmlns:a16="http://schemas.microsoft.com/office/drawing/2014/main" id="{DB9E02E6-580E-4025-A88A-19EEC2930B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CD17A55A-3F37-49EF-B756-1462B5631E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607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C1C7D-57CA-4917-98D7-45534082BBB0}"/>
              </a:ext>
            </a:extLst>
          </p:cNvPr>
          <p:cNvSpPr>
            <a:spLocks noGrp="1"/>
          </p:cNvSpPr>
          <p:nvPr>
            <p:ph type="title"/>
          </p:nvPr>
        </p:nvSpPr>
        <p:spPr/>
        <p:txBody>
          <a:bodyPr/>
          <a:lstStyle/>
          <a:p>
            <a:pPr algn="ctr"/>
            <a:r>
              <a:rPr lang="en-US" dirty="0"/>
              <a:t>Why scratch?</a:t>
            </a:r>
          </a:p>
        </p:txBody>
      </p:sp>
      <p:sp>
        <p:nvSpPr>
          <p:cNvPr id="3" name="Content Placeholder 2">
            <a:extLst>
              <a:ext uri="{FF2B5EF4-FFF2-40B4-BE49-F238E27FC236}">
                <a16:creationId xmlns:a16="http://schemas.microsoft.com/office/drawing/2014/main" id="{C6ACD83D-FE04-45ED-A828-7C1312B41866}"/>
              </a:ext>
            </a:extLst>
          </p:cNvPr>
          <p:cNvSpPr>
            <a:spLocks noGrp="1"/>
          </p:cNvSpPr>
          <p:nvPr>
            <p:ph idx="1"/>
          </p:nvPr>
        </p:nvSpPr>
        <p:spPr/>
        <p:txBody>
          <a:bodyPr>
            <a:normAutofit/>
          </a:bodyPr>
          <a:lstStyle/>
          <a:p>
            <a:r>
              <a:rPr lang="en-US" sz="2800" dirty="0"/>
              <a:t>The ability to code computer programs is an important part of literacy in today’s society. When people learn to code in Scratch, they learn important strategies for solving problems, designing projects, and communicating ideas.</a:t>
            </a:r>
          </a:p>
        </p:txBody>
      </p:sp>
    </p:spTree>
    <p:extLst>
      <p:ext uri="{BB962C8B-B14F-4D97-AF65-F5344CB8AC3E}">
        <p14:creationId xmlns:p14="http://schemas.microsoft.com/office/powerpoint/2010/main" val="299142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5278D-45F7-4588-B382-AD8BB343D7FC}"/>
              </a:ext>
            </a:extLst>
          </p:cNvPr>
          <p:cNvSpPr>
            <a:spLocks noGrp="1"/>
          </p:cNvSpPr>
          <p:nvPr>
            <p:ph type="title"/>
          </p:nvPr>
        </p:nvSpPr>
        <p:spPr/>
        <p:txBody>
          <a:bodyPr/>
          <a:lstStyle/>
          <a:p>
            <a:pPr algn="ctr"/>
            <a:r>
              <a:rPr lang="en-US" dirty="0"/>
              <a:t>Reach of scratch</a:t>
            </a:r>
          </a:p>
        </p:txBody>
      </p:sp>
      <p:sp>
        <p:nvSpPr>
          <p:cNvPr id="3" name="Content Placeholder 2">
            <a:extLst>
              <a:ext uri="{FF2B5EF4-FFF2-40B4-BE49-F238E27FC236}">
                <a16:creationId xmlns:a16="http://schemas.microsoft.com/office/drawing/2014/main" id="{18D7D77A-83D0-4854-B850-96AC469FFB9E}"/>
              </a:ext>
            </a:extLst>
          </p:cNvPr>
          <p:cNvSpPr>
            <a:spLocks noGrp="1"/>
          </p:cNvSpPr>
          <p:nvPr>
            <p:ph idx="1"/>
          </p:nvPr>
        </p:nvSpPr>
        <p:spPr/>
        <p:txBody>
          <a:bodyPr>
            <a:normAutofit/>
          </a:bodyPr>
          <a:lstStyle/>
          <a:p>
            <a:r>
              <a:rPr lang="en-US" sz="2400" dirty="0"/>
              <a:t>Scratch is used in more than 150 different countries and available in more than 40 languages. To change languages, click the menu at the bottom of the page. Or, in the Project Editor, click the globe at the top of the page.</a:t>
            </a:r>
          </a:p>
          <a:p>
            <a:r>
              <a:rPr lang="en-US" sz="2400" dirty="0"/>
              <a:t>Students are learning with Scratch at all levels (from elementary school to college) and across disciplines (such as math, computer science, language arts, social studies). Educators share stories, exchange resources, ask questions, and find people on the </a:t>
            </a:r>
            <a:r>
              <a:rPr lang="en-US" sz="2400" b="1" dirty="0" err="1">
                <a:hlinkClick r:id="rId2"/>
              </a:rPr>
              <a:t>ScratchEd</a:t>
            </a:r>
            <a:r>
              <a:rPr lang="en-US" sz="2400" b="1" dirty="0">
                <a:hlinkClick r:id="rId2"/>
              </a:rPr>
              <a:t> website</a:t>
            </a:r>
            <a:r>
              <a:rPr lang="en-US" sz="2400" dirty="0"/>
              <a:t>.</a:t>
            </a:r>
          </a:p>
        </p:txBody>
      </p:sp>
    </p:spTree>
    <p:extLst>
      <p:ext uri="{BB962C8B-B14F-4D97-AF65-F5344CB8AC3E}">
        <p14:creationId xmlns:p14="http://schemas.microsoft.com/office/powerpoint/2010/main" val="240035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84E2A-A39E-4A7B-A201-9E574D624E96}"/>
              </a:ext>
            </a:extLst>
          </p:cNvPr>
          <p:cNvSpPr>
            <a:spLocks noGrp="1"/>
          </p:cNvSpPr>
          <p:nvPr>
            <p:ph type="title"/>
          </p:nvPr>
        </p:nvSpPr>
        <p:spPr/>
        <p:txBody>
          <a:bodyPr/>
          <a:lstStyle/>
          <a:p>
            <a:pPr algn="ctr"/>
            <a:r>
              <a:rPr lang="en-US" dirty="0"/>
              <a:t>Online forum</a:t>
            </a:r>
          </a:p>
        </p:txBody>
      </p:sp>
      <p:sp>
        <p:nvSpPr>
          <p:cNvPr id="3" name="Content Placeholder 2">
            <a:extLst>
              <a:ext uri="{FF2B5EF4-FFF2-40B4-BE49-F238E27FC236}">
                <a16:creationId xmlns:a16="http://schemas.microsoft.com/office/drawing/2014/main" id="{CF0FDE3C-14D4-4F86-9125-4F081A3F1CB3}"/>
              </a:ext>
            </a:extLst>
          </p:cNvPr>
          <p:cNvSpPr>
            <a:spLocks noGrp="1"/>
          </p:cNvSpPr>
          <p:nvPr>
            <p:ph idx="1"/>
          </p:nvPr>
        </p:nvSpPr>
        <p:spPr/>
        <p:txBody>
          <a:bodyPr/>
          <a:lstStyle/>
          <a:p>
            <a:r>
              <a:rPr lang="en-US" dirty="0"/>
              <a:t>On Scratch, members have the capability to share their projects and get feedback. Projects can be uploaded directly from the development environment to the Scratch website and any member of the community can download the full source code to study or to remix into new projects. Members can also create project studios, comment, tag, favorite, and "love" others' projects, follow other members to see their projects and activity, and share ideas. Projects range from games to animations to practical tools. Additionally, to encourage creation and sharing amongst users, the website frequently establishes "Scratch Design Studio" challenges.</a:t>
            </a:r>
          </a:p>
        </p:txBody>
      </p:sp>
    </p:spTree>
    <p:extLst>
      <p:ext uri="{BB962C8B-B14F-4D97-AF65-F5344CB8AC3E}">
        <p14:creationId xmlns:p14="http://schemas.microsoft.com/office/powerpoint/2010/main" val="155743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0CB36-3335-4DE5-9467-B5F39CF54D51}"/>
              </a:ext>
            </a:extLst>
          </p:cNvPr>
          <p:cNvSpPr>
            <a:spLocks noGrp="1"/>
          </p:cNvSpPr>
          <p:nvPr>
            <p:ph type="title"/>
          </p:nvPr>
        </p:nvSpPr>
        <p:spPr/>
        <p:txBody>
          <a:bodyPr/>
          <a:lstStyle/>
          <a:p>
            <a:pPr algn="ctr"/>
            <a:r>
              <a:rPr lang="en-US" dirty="0"/>
              <a:t>A project in scratch</a:t>
            </a:r>
          </a:p>
        </p:txBody>
      </p:sp>
      <p:graphicFrame>
        <p:nvGraphicFramePr>
          <p:cNvPr id="6" name="Object 5">
            <a:extLst>
              <a:ext uri="{FF2B5EF4-FFF2-40B4-BE49-F238E27FC236}">
                <a16:creationId xmlns:a16="http://schemas.microsoft.com/office/drawing/2014/main" id="{EF5156C9-5196-44A9-8AFA-7EBE44D51767}"/>
              </a:ext>
            </a:extLst>
          </p:cNvPr>
          <p:cNvGraphicFramePr>
            <a:graphicFrameLocks noChangeAspect="1"/>
          </p:cNvGraphicFramePr>
          <p:nvPr>
            <p:extLst>
              <p:ext uri="{D42A27DB-BD31-4B8C-83A1-F6EECF244321}">
                <p14:modId xmlns:p14="http://schemas.microsoft.com/office/powerpoint/2010/main" val="3707200335"/>
              </p:ext>
            </p:extLst>
          </p:nvPr>
        </p:nvGraphicFramePr>
        <p:xfrm>
          <a:off x="8307350" y="2411897"/>
          <a:ext cx="2539867" cy="1003851"/>
        </p:xfrm>
        <a:graphic>
          <a:graphicData uri="http://schemas.openxmlformats.org/presentationml/2006/ole">
            <mc:AlternateContent xmlns:mc="http://schemas.openxmlformats.org/markup-compatibility/2006">
              <mc:Choice xmlns:v="urn:schemas-microsoft-com:vml" Requires="v">
                <p:oleObj spid="_x0000_s1031" name="Packager Shell Object" showAsIcon="1" r:id="rId3" imgW="1000080" imgH="394920" progId="Package">
                  <p:embed/>
                </p:oleObj>
              </mc:Choice>
              <mc:Fallback>
                <p:oleObj name="Packager Shell Object" showAsIcon="1" r:id="rId3" imgW="1000080" imgH="394920" progId="Package">
                  <p:embed/>
                  <p:pic>
                    <p:nvPicPr>
                      <p:cNvPr id="0" name=""/>
                      <p:cNvPicPr/>
                      <p:nvPr/>
                    </p:nvPicPr>
                    <p:blipFill>
                      <a:blip r:embed="rId4"/>
                      <a:stretch>
                        <a:fillRect/>
                      </a:stretch>
                    </p:blipFill>
                    <p:spPr>
                      <a:xfrm>
                        <a:off x="8307350" y="2411897"/>
                        <a:ext cx="2539867" cy="1003851"/>
                      </a:xfrm>
                      <a:prstGeom prst="rect">
                        <a:avLst/>
                      </a:prstGeom>
                    </p:spPr>
                  </p:pic>
                </p:oleObj>
              </mc:Fallback>
            </mc:AlternateContent>
          </a:graphicData>
        </a:graphic>
      </p:graphicFrame>
    </p:spTree>
    <p:extLst>
      <p:ext uri="{BB962C8B-B14F-4D97-AF65-F5344CB8AC3E}">
        <p14:creationId xmlns:p14="http://schemas.microsoft.com/office/powerpoint/2010/main" val="179285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5" name="Straight Connector 14">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a:extLst>
              <a:ext uri="{FF2B5EF4-FFF2-40B4-BE49-F238E27FC236}">
                <a16:creationId xmlns:a16="http://schemas.microsoft.com/office/drawing/2014/main" id="{B5F9E98A-4FF4-43D6-9C48-6DF0E7F2D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07A636-DC99-4588-80C4-9E069B97C3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5" name="Title 4">
            <a:extLst>
              <a:ext uri="{FF2B5EF4-FFF2-40B4-BE49-F238E27FC236}">
                <a16:creationId xmlns:a16="http://schemas.microsoft.com/office/drawing/2014/main" id="{835B82B1-0CD9-43E6-A61B-A32BB69F7509}"/>
              </a:ext>
            </a:extLst>
          </p:cNvPr>
          <p:cNvSpPr>
            <a:spLocks noGrp="1"/>
          </p:cNvSpPr>
          <p:nvPr>
            <p:ph type="title"/>
          </p:nvPr>
        </p:nvSpPr>
        <p:spPr>
          <a:xfrm>
            <a:off x="960933" y="960241"/>
            <a:ext cx="6849699" cy="4203872"/>
          </a:xfrm>
        </p:spPr>
        <p:txBody>
          <a:bodyPr vert="horz" lIns="91440" tIns="45720" rIns="91440" bIns="0" rtlCol="0" anchor="ctr">
            <a:normAutofit/>
          </a:bodyPr>
          <a:lstStyle/>
          <a:p>
            <a:pPr algn="r"/>
            <a:r>
              <a:rPr lang="en-US" sz="5400" b="1" u="sng" dirty="0"/>
              <a:t>Thank you</a:t>
            </a:r>
            <a:br>
              <a:rPr lang="en-US" sz="5400" dirty="0"/>
            </a:br>
            <a:r>
              <a:rPr lang="en-US" sz="2000" dirty="0"/>
              <a:t>hope you found this presentation informative</a:t>
            </a:r>
            <a:endParaRPr lang="en-US" sz="5400" dirty="0"/>
          </a:p>
        </p:txBody>
      </p:sp>
      <p:sp>
        <p:nvSpPr>
          <p:cNvPr id="6" name="Text Placeholder 5">
            <a:extLst>
              <a:ext uri="{FF2B5EF4-FFF2-40B4-BE49-F238E27FC236}">
                <a16:creationId xmlns:a16="http://schemas.microsoft.com/office/drawing/2014/main" id="{3F1A7B98-911D-46B0-AA7C-21820DAAA84D}"/>
              </a:ext>
            </a:extLst>
          </p:cNvPr>
          <p:cNvSpPr>
            <a:spLocks noGrp="1"/>
          </p:cNvSpPr>
          <p:nvPr>
            <p:ph type="body" idx="1"/>
          </p:nvPr>
        </p:nvSpPr>
        <p:spPr>
          <a:xfrm>
            <a:off x="8127685" y="964028"/>
            <a:ext cx="3640244" cy="4196299"/>
          </a:xfrm>
        </p:spPr>
        <p:txBody>
          <a:bodyPr vert="horz" lIns="91440" tIns="91440" rIns="91440" bIns="91440" rtlCol="0" anchor="ctr">
            <a:normAutofit/>
          </a:bodyPr>
          <a:lstStyle/>
          <a:p>
            <a:r>
              <a:rPr lang="en-US" cap="all" dirty="0"/>
              <a:t>Members:</a:t>
            </a:r>
          </a:p>
          <a:p>
            <a:pPr marL="285750" indent="-285750">
              <a:buFont typeface="Arial" panose="020B0604020202020204" pitchFamily="34" charset="0"/>
              <a:buChar char="•"/>
            </a:pPr>
            <a:r>
              <a:rPr lang="en-US" cap="all" dirty="0"/>
              <a:t>Mubeen Siddiqui(19K-1276)</a:t>
            </a:r>
          </a:p>
          <a:p>
            <a:pPr marL="285750" indent="-285750">
              <a:buFont typeface="Arial" panose="020B0604020202020204" pitchFamily="34" charset="0"/>
              <a:buChar char="•"/>
            </a:pPr>
            <a:r>
              <a:rPr lang="en-US" cap="all" dirty="0"/>
              <a:t>Ahmed Raza(19K-0134)</a:t>
            </a:r>
          </a:p>
          <a:p>
            <a:pPr marL="285750" indent="-285750">
              <a:buFont typeface="Arial" panose="020B0604020202020204" pitchFamily="34" charset="0"/>
              <a:buChar char="•"/>
            </a:pPr>
            <a:r>
              <a:rPr lang="en-US" cap="all" dirty="0"/>
              <a:t>Bassam Tariq(19k-0152)</a:t>
            </a:r>
          </a:p>
        </p:txBody>
      </p:sp>
      <p:cxnSp>
        <p:nvCxnSpPr>
          <p:cNvPr id="23" name="Straight Connector 22">
            <a:extLst>
              <a:ext uri="{FF2B5EF4-FFF2-40B4-BE49-F238E27FC236}">
                <a16:creationId xmlns:a16="http://schemas.microsoft.com/office/drawing/2014/main" id="{0F2BAA51-3181-4303-929A-FCD9C33F89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7685" y="1328764"/>
            <a:ext cx="0" cy="346682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D4ED6A5F-3B06-48C5-850F-8045C4DF69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C9A60B9D-8DAC-4DA9-88DE-9911621A2B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3327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14</TotalTime>
  <Words>533</Words>
  <Application>Microsoft Office PowerPoint</Application>
  <PresentationFormat>Widescreen</PresentationFormat>
  <Paragraphs>27</Paragraphs>
  <Slides>10</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4" baseType="lpstr">
      <vt:lpstr>Arial</vt:lpstr>
      <vt:lpstr>Gill Sans MT</vt:lpstr>
      <vt:lpstr>Gallery</vt:lpstr>
      <vt:lpstr>Packager Shell Object</vt:lpstr>
      <vt:lpstr>Scratch</vt:lpstr>
      <vt:lpstr>What is scratch?</vt:lpstr>
      <vt:lpstr>Functionalities of scratch</vt:lpstr>
      <vt:lpstr>Functionalities of scratch</vt:lpstr>
      <vt:lpstr>Why scratch?</vt:lpstr>
      <vt:lpstr>Reach of scratch</vt:lpstr>
      <vt:lpstr>Online forum</vt:lpstr>
      <vt:lpstr>A project in scratch</vt:lpstr>
      <vt:lpstr>Thank you hope you found this presentation informative</vt:lpstr>
      <vt:lpstr>MVP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Scratch</dc:title>
  <dc:creator>Bassam Tariq</dc:creator>
  <cp:lastModifiedBy>Bassam Tariq</cp:lastModifiedBy>
  <cp:revision>5</cp:revision>
  <dcterms:created xsi:type="dcterms:W3CDTF">2019-11-20T03:46:23Z</dcterms:created>
  <dcterms:modified xsi:type="dcterms:W3CDTF">2019-11-26T05:31:00Z</dcterms:modified>
</cp:coreProperties>
</file>